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1" r:id="rId2"/>
    <p:sldId id="340" r:id="rId3"/>
    <p:sldId id="348" r:id="rId4"/>
    <p:sldId id="327" r:id="rId5"/>
    <p:sldId id="345" r:id="rId6"/>
    <p:sldId id="337" r:id="rId7"/>
    <p:sldId id="336" r:id="rId8"/>
    <p:sldId id="334" r:id="rId9"/>
    <p:sldId id="349" r:id="rId10"/>
    <p:sldId id="34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4" autoAdjust="0"/>
    <p:restoredTop sz="94712" autoAdjust="0"/>
  </p:normalViewPr>
  <p:slideViewPr>
    <p:cSldViewPr snapToGrid="0">
      <p:cViewPr varScale="1">
        <p:scale>
          <a:sx n="83" d="100"/>
          <a:sy n="83" d="100"/>
        </p:scale>
        <p:origin x="-4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C4609-67BD-4B89-82CD-5260218DA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642F89-DB7C-4277-8D8A-02FE1EA99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F361AC-3145-46F5-A9C7-3657205C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AB1-7788-484D-A199-C948918C222C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A0EEE-BA77-4DA5-9FE3-B2CFB0E8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DAA710-BCD7-4D45-AFB4-FCB3D1F9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19D9-6653-4734-A08F-82B008779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BF7C6-CC04-4F58-BBC7-C3011069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25313F-A993-4C1E-A26A-765CC2E46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7D42D-6BAB-464C-97DF-AB5D5A35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AB1-7788-484D-A199-C948918C222C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90CFC9-BA08-431A-A6E0-3CCDA4C8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7A88EF-E74A-45A6-AA6C-138E4928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19D9-6653-4734-A08F-82B008779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4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0824B0-E2F0-433F-AA7E-1E2B571AE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8A26F1-C130-44AD-80E4-33D2C7EAA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A17FCF-1A31-4B00-85E3-189F892C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AB1-7788-484D-A199-C948918C222C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AE211-FC9C-46B6-A032-7920A1B6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DE7E29-D9EB-4F39-A192-6CAA30A8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19D9-6653-4734-A08F-82B008779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9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20922-A8B8-4024-B09F-148A67F9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6008A-7352-4014-9D47-B49594645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DAA09A-704E-4DEE-8A3B-7143236B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AB1-7788-484D-A199-C948918C222C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9B7CBF-6305-498C-8A5B-0F8AEA6C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4D6E3D-3D3F-47FC-9887-BECEF1B2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19D9-6653-4734-A08F-82B008779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2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0A244-81C2-4536-8138-5D9FC075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6E4F9-D8A1-4A83-8E08-544BEE8D5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3FE8DF-9164-4592-B32B-BCCF3366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AB1-7788-484D-A199-C948918C222C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EBD594-0602-4637-99BD-A0D989CE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F2927-3224-4843-B7D4-512CABDC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19D9-6653-4734-A08F-82B008779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6C856-6AD1-4A56-8F13-AE4BD2C9F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E45FAA-5BDA-4343-A223-59BA00CC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834B40-1EBE-4E4C-9257-173FBC2FF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CBD353-94A2-44A2-ACA6-D675D36D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AB1-7788-484D-A199-C948918C222C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C16848-AFE8-4DDD-A5FB-7A863669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632DA0-C86F-4AB2-809A-F9F99158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19D9-6653-4734-A08F-82B008779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8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E8717-AF44-415A-974A-7489DE17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6F5059-AE7A-4A15-BB29-DD1E9FC01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E9AA25-F3E3-407F-92DD-EE1DEF8F8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1E7034-CEBA-4432-8702-51EC9E1FC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522AFF-08B3-4F9B-AEC0-8F07A57F8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975844-62B4-495A-8B5C-AFBDFD41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AB1-7788-484D-A199-C948918C222C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768D2A-2FD4-481F-A678-67FC56B0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D255E3-19E5-4365-8BC0-C451E77F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19D9-6653-4734-A08F-82B008779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0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797B4-88DC-4438-8CC2-9F567098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C7237B-8B76-4D5B-970C-52FD98B6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AB1-7788-484D-A199-C948918C222C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28C9CA-9CE1-4E66-BFF7-AB5264C2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082974-59F6-4F5E-8489-44BBEADA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19D9-6653-4734-A08F-82B008779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1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9A5215-DFBC-43F1-89AD-A96E6AFB5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AB1-7788-484D-A199-C948918C222C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A2C411-0033-4E9A-BA53-60EDADA3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3DC895-E284-43EF-97B7-07C017D0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19D9-6653-4734-A08F-82B008779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9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8794E-DCCB-4B66-9156-A83BF2E4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29AA3-C75F-4B10-9780-AF3FF628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98B28A-E8EC-4754-B784-39C1643A9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0DC951-6584-4001-9596-2CA11F441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AB1-7788-484D-A199-C948918C222C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5EA100-F5E6-4E22-A372-0F0ADCFC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2E9038-9AFA-40D9-A775-187A37A1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19D9-6653-4734-A08F-82B008779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6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C61B8-1F8E-4080-B17E-6A19C7B4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092BA4-6D34-4881-9C7C-7BB1D2844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125FC0-03E4-479A-B274-64D990258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39A883-3D79-4FAA-BD8A-B176FA56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AB1-7788-484D-A199-C948918C222C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6AA5A1-7F18-4B43-9ECA-78D31461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CFE154-FC70-49E2-B41E-78C383EE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19D9-6653-4734-A08F-82B008779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3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AABC4-76B3-42A3-BEBB-7C11E5A2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0435E-4AAC-47FE-9D1E-D6E140279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3B128E-E045-4283-A6A3-B0FC80A45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C2AB1-7788-484D-A199-C948918C222C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941F39-5FB6-4259-B740-43C753BC1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984EB5-5823-4117-8A59-990FC2365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719D9-6653-4734-A08F-82B008779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5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D9AFC1-31F6-4897-B8A7-E56BFAE08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42CDC-89E8-4D23-9A6F-B5F4D62C0144}"/>
              </a:ext>
            </a:extLst>
          </p:cNvPr>
          <p:cNvSpPr txBox="1"/>
          <p:nvPr/>
        </p:nvSpPr>
        <p:spPr>
          <a:xfrm>
            <a:off x="304801" y="527538"/>
            <a:ext cx="11641015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Муниципальное бюджетное дошкольное образовательное учреждение –</a:t>
            </a:r>
          </a:p>
          <a:p>
            <a:pPr algn="ctr"/>
            <a:r>
              <a:rPr lang="ru-RU" sz="2400" b="1" dirty="0"/>
              <a:t>детский сад компенсирующего вида N 356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endParaRPr lang="ru-RU" sz="2800" b="1" i="1" dirty="0">
              <a:solidFill>
                <a:srgbClr val="C00000"/>
              </a:solidFill>
            </a:endParaRPr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Формирование интереса к традиционной культуре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 у дошкольников в игровой культурной практике 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с использованием традиционной тряпичной куклы </a:t>
            </a:r>
            <a:endParaRPr lang="ru-RU" sz="2800" b="1" dirty="0"/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lvl="1" algn="ctr"/>
            <a:endParaRPr lang="ru-RU" sz="2000" b="1" dirty="0"/>
          </a:p>
          <a:p>
            <a:pPr lvl="8"/>
            <a:r>
              <a:rPr lang="ru-RU" sz="2000" b="1" dirty="0"/>
              <a:t>Вотинова Любовь Александровна, заместитель заведующего по ВМР</a:t>
            </a:r>
          </a:p>
          <a:p>
            <a:pPr lvl="8"/>
            <a:r>
              <a:rPr lang="ru-RU" sz="2000" b="1" dirty="0"/>
              <a:t>Носова Ксения Анатольевна, учитель – дефектолог</a:t>
            </a:r>
          </a:p>
          <a:p>
            <a:pPr lvl="8"/>
            <a:r>
              <a:rPr lang="ru-RU" sz="2000" b="1" dirty="0"/>
              <a:t>Безденежных Елена Валерьевна, воспитатель </a:t>
            </a:r>
          </a:p>
          <a:p>
            <a:pPr algn="ctr"/>
            <a:endParaRPr lang="ru-RU" sz="2000" b="1" dirty="0"/>
          </a:p>
          <a:p>
            <a:pPr algn="ctr"/>
            <a:endParaRPr lang="ru-RU" sz="2000" b="1" i="1" dirty="0"/>
          </a:p>
          <a:p>
            <a:pPr algn="ctr"/>
            <a:endParaRPr lang="ru-RU" sz="2800" b="1" dirty="0"/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784" y="1652955"/>
            <a:ext cx="11412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	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9847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D9AFC1-31F6-4897-B8A7-E56BFAE08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42CDC-89E8-4D23-9A6F-B5F4D62C0144}"/>
              </a:ext>
            </a:extLst>
          </p:cNvPr>
          <p:cNvSpPr txBox="1"/>
          <p:nvPr/>
        </p:nvSpPr>
        <p:spPr>
          <a:xfrm>
            <a:off x="205560" y="422032"/>
            <a:ext cx="11576132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Игровая деятельность дошкольников как культурная практика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b="1" dirty="0"/>
              <a:t> представляя собой интегративное явление, </a:t>
            </a:r>
          </a:p>
          <a:p>
            <a:pPr algn="ctr"/>
            <a:r>
              <a:rPr lang="ru-RU" b="1" dirty="0"/>
              <a:t>обеспечивает удовлетворение актуальных запросов ребенка и общества за счет ориентации на потенциальные социальные возможности детей. 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Эта деятельность как образовательное средство «шагает» в ногу со временем и ориентирована на реализацию культурологического подхода в дошкольном образовании.</a:t>
            </a:r>
          </a:p>
          <a:p>
            <a:r>
              <a:rPr lang="ru-RU" b="1" dirty="0"/>
              <a:t> </a:t>
            </a:r>
          </a:p>
          <a:p>
            <a:pPr algn="ctr"/>
            <a:endParaRPr lang="ru-RU" sz="3200" b="1" i="1" dirty="0"/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E4298-C8B5-4AE9-8D54-CD2E2B8BC8F1}"/>
              </a:ext>
            </a:extLst>
          </p:cNvPr>
          <p:cNvSpPr txBox="1"/>
          <p:nvPr/>
        </p:nvSpPr>
        <p:spPr>
          <a:xfrm>
            <a:off x="1806026" y="1915513"/>
            <a:ext cx="842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2ADD1D-7633-79DA-BF48-476C4C467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61" y="1915513"/>
            <a:ext cx="4970335" cy="36618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17A7F2-0E2D-0D5E-CF91-FB51F49EF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31" y="1915513"/>
            <a:ext cx="5135973" cy="36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2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D9AFC1-31F6-4897-B8A7-E56BFAE08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42CDC-89E8-4D23-9A6F-B5F4D62C0144}"/>
              </a:ext>
            </a:extLst>
          </p:cNvPr>
          <p:cNvSpPr txBox="1"/>
          <p:nvPr/>
        </p:nvSpPr>
        <p:spPr>
          <a:xfrm>
            <a:off x="316522" y="527538"/>
            <a:ext cx="1164101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Культурные практики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000" b="1" dirty="0"/>
              <a:t>это разнообразные, </a:t>
            </a:r>
          </a:p>
          <a:p>
            <a:pPr algn="ctr"/>
            <a:r>
              <a:rPr lang="ru-RU" sz="2000" b="1" dirty="0"/>
              <a:t>основанные на текущих и перспективных интересах ребёнка </a:t>
            </a:r>
          </a:p>
          <a:p>
            <a:pPr algn="ctr"/>
            <a:r>
              <a:rPr lang="ru-RU" sz="2000" b="1" dirty="0"/>
              <a:t>виды самостоятельной деятельности, поведения и опыта, </a:t>
            </a:r>
          </a:p>
          <a:p>
            <a:pPr algn="ctr"/>
            <a:r>
              <a:rPr lang="ru-RU" sz="2000" b="1" dirty="0"/>
              <a:t>складывающегося с первых дней его жизни.</a:t>
            </a:r>
          </a:p>
          <a:p>
            <a:pPr algn="ctr"/>
            <a:endParaRPr lang="ru-RU" sz="2000" b="1" dirty="0"/>
          </a:p>
          <a:p>
            <a:r>
              <a:rPr lang="ru-RU" sz="2800" b="1" i="1" dirty="0">
                <a:solidFill>
                  <a:srgbClr val="C00000"/>
                </a:solidFill>
              </a:rPr>
              <a:t>		Практика ребёнка становится культурной</a:t>
            </a:r>
            <a:r>
              <a:rPr lang="ru-RU" sz="2800" b="1" dirty="0"/>
              <a:t> </a:t>
            </a:r>
          </a:p>
          <a:p>
            <a:pPr algn="ctr"/>
            <a:r>
              <a:rPr lang="ru-RU" sz="2000" b="1" dirty="0"/>
              <a:t>(а не социальной или учебной, или иной), когда она открывает возможности для его личной инициативы, осмысления его повседневного опыта и создания собственных образцов и творческих продуктов деятельности на основе осваиваемых культурных норм</a:t>
            </a:r>
          </a:p>
          <a:p>
            <a:pPr algn="ctr"/>
            <a:r>
              <a:rPr lang="ru-RU" sz="2000" b="1" dirty="0"/>
              <a:t> (где культура – сущностное качество любой формы деятельности,</a:t>
            </a:r>
          </a:p>
          <a:p>
            <a:pPr algn="ctr"/>
            <a:r>
              <a:rPr lang="ru-RU" sz="2000" b="1" dirty="0"/>
              <a:t> практика - накопленный личный опыт).</a:t>
            </a:r>
          </a:p>
          <a:p>
            <a:pPr algn="ctr"/>
            <a:endParaRPr lang="ru-RU" sz="2000" b="1" dirty="0"/>
          </a:p>
          <a:p>
            <a:r>
              <a:rPr lang="ru-RU" sz="2800" b="1" i="1" dirty="0">
                <a:solidFill>
                  <a:srgbClr val="C00000"/>
                </a:solidFill>
              </a:rPr>
              <a:t>		</a:t>
            </a:r>
            <a:r>
              <a:rPr lang="ru-RU" sz="2400" b="1" i="1" dirty="0">
                <a:solidFill>
                  <a:srgbClr val="C00000"/>
                </a:solidFill>
              </a:rPr>
              <a:t>Субъектами культурно-образовательной среды ДОО </a:t>
            </a:r>
          </a:p>
          <a:p>
            <a:pPr algn="ctr"/>
            <a:r>
              <a:rPr lang="ru-RU" sz="2000" b="1" dirty="0"/>
              <a:t>являются все участники образовательного процесса:</a:t>
            </a:r>
          </a:p>
          <a:p>
            <a:pPr algn="ctr"/>
            <a:r>
              <a:rPr lang="ru-RU" sz="2000" b="1" dirty="0"/>
              <a:t> воспитанники, родители, педагоги.</a:t>
            </a:r>
          </a:p>
          <a:p>
            <a:pPr algn="ctr"/>
            <a:endParaRPr lang="ru-RU" sz="2000" b="1" i="1" dirty="0"/>
          </a:p>
          <a:p>
            <a:pPr algn="ctr"/>
            <a:endParaRPr lang="ru-RU" sz="2800" b="1" dirty="0"/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E4298-C8B5-4AE9-8D54-CD2E2B8BC8F1}"/>
              </a:ext>
            </a:extLst>
          </p:cNvPr>
          <p:cNvSpPr txBox="1"/>
          <p:nvPr/>
        </p:nvSpPr>
        <p:spPr>
          <a:xfrm>
            <a:off x="1858780" y="1880344"/>
            <a:ext cx="842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784" y="1652955"/>
            <a:ext cx="11412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	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8712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D9AFC1-31F6-4897-B8A7-E56BFAE08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42CDC-89E8-4D23-9A6F-B5F4D62C0144}"/>
              </a:ext>
            </a:extLst>
          </p:cNvPr>
          <p:cNvSpPr txBox="1"/>
          <p:nvPr/>
        </p:nvSpPr>
        <p:spPr>
          <a:xfrm>
            <a:off x="852256" y="527538"/>
            <a:ext cx="1110528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3600" b="1" i="1" dirty="0">
                <a:solidFill>
                  <a:srgbClr val="C00000"/>
                </a:solidFill>
              </a:rPr>
              <a:t>	</a:t>
            </a:r>
            <a:r>
              <a:rPr lang="ru-RU" sz="2800" b="1" i="1" dirty="0">
                <a:solidFill>
                  <a:srgbClr val="C00000"/>
                </a:solidFill>
              </a:rPr>
              <a:t>Основные признаки культурных практик</a:t>
            </a:r>
          </a:p>
          <a:p>
            <a:endParaRPr lang="ru-RU" sz="2800" b="1" i="1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/>
              <a:t>В культурной практике тема образовательной деятельности раскладывается на задачи для решения</a:t>
            </a:r>
          </a:p>
          <a:p>
            <a:r>
              <a:rPr lang="ru-RU" b="1" dirty="0"/>
              <a:t>      проблемы. </a:t>
            </a:r>
          </a:p>
          <a:p>
            <a:pPr marL="342900" indent="-342900">
              <a:buAutoNum type="arabicPeriod" startAt="2"/>
            </a:pPr>
            <a:r>
              <a:rPr lang="ru-RU" b="1" dirty="0"/>
              <a:t>Практика мотивирована для детей (культурно-смысловые контексты).</a:t>
            </a:r>
          </a:p>
          <a:p>
            <a:endParaRPr lang="ru-RU" b="1" dirty="0"/>
          </a:p>
          <a:p>
            <a:pPr marL="342900" indent="-342900">
              <a:buAutoNum type="arabicPeriod" startAt="3"/>
            </a:pPr>
            <a:r>
              <a:rPr lang="ru-RU" b="1" dirty="0"/>
              <a:t>Задачи для решения связаны с текущими (в зоне актуального развития) или перспективными</a:t>
            </a:r>
          </a:p>
          <a:p>
            <a:pPr marL="342900" indent="-342900"/>
            <a:r>
              <a:rPr lang="ru-RU" b="1" dirty="0"/>
              <a:t>	 (в зоне ближайшего развития) интересами детей. </a:t>
            </a:r>
          </a:p>
          <a:p>
            <a:endParaRPr lang="ru-RU" b="1" dirty="0"/>
          </a:p>
          <a:p>
            <a:pPr marL="342900" indent="-342900">
              <a:buAutoNum type="arabicPeriod" startAt="4"/>
            </a:pPr>
            <a:r>
              <a:rPr lang="ru-RU" b="1" dirty="0"/>
              <a:t>Решение проблем опирается на опыт, который уже есть у детей. </a:t>
            </a:r>
          </a:p>
          <a:p>
            <a:endParaRPr lang="ru-RU" b="1" dirty="0"/>
          </a:p>
          <a:p>
            <a:pPr marL="342900" indent="-342900">
              <a:buAutoNum type="arabicPeriod" startAt="5"/>
            </a:pPr>
            <a:r>
              <a:rPr lang="ru-RU" b="1" dirty="0"/>
              <a:t>Решение проблем приводит к появлению нового опыта и его фиксации.</a:t>
            </a:r>
          </a:p>
          <a:p>
            <a:endParaRPr lang="ru-RU" b="1" dirty="0"/>
          </a:p>
          <a:p>
            <a:pPr marL="342900" indent="-342900">
              <a:buAutoNum type="arabicPeriod" startAt="6"/>
            </a:pPr>
            <a:r>
              <a:rPr lang="ru-RU" b="1" dirty="0"/>
              <a:t>Культурная практика реализуется посредством разных видов деятельности и взаимодействия детей и взрослых.</a:t>
            </a:r>
          </a:p>
          <a:p>
            <a:endParaRPr lang="ru-RU" b="1" dirty="0"/>
          </a:p>
          <a:p>
            <a:pPr marL="342900" indent="-342900">
              <a:buAutoNum type="arabicPeriod" startAt="7"/>
            </a:pPr>
            <a:r>
              <a:rPr lang="ru-RU" b="1" dirty="0"/>
              <a:t>В культурной практике реализуется творческий потенциал участников.</a:t>
            </a:r>
          </a:p>
          <a:p>
            <a:pPr marL="742950" indent="-742950">
              <a:buAutoNum type="arabicPeriod" startAt="7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6656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D9AFC1-31F6-4897-B8A7-E56BFAE08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12192000" cy="68580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162909" y="281354"/>
            <a:ext cx="7526214" cy="2233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i="1" dirty="0"/>
              <a:t>Самоопределение</a:t>
            </a:r>
            <a:r>
              <a:rPr lang="ru-RU" sz="2800" b="1" i="1" dirty="0"/>
              <a:t> ребенка</a:t>
            </a:r>
            <a:r>
              <a:rPr lang="ru-RU" sz="2800" b="1" dirty="0"/>
              <a:t> – потребность делать что-то важное, осуществление разнообразных выборов… </a:t>
            </a:r>
          </a:p>
        </p:txBody>
      </p:sp>
      <p:sp>
        <p:nvSpPr>
          <p:cNvPr id="9" name="Овал 8"/>
          <p:cNvSpPr/>
          <p:nvPr/>
        </p:nvSpPr>
        <p:spPr>
          <a:xfrm>
            <a:off x="6224955" y="3991708"/>
            <a:ext cx="5967046" cy="2343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i="1" dirty="0"/>
              <a:t>Саморазвитие</a:t>
            </a:r>
            <a:r>
              <a:rPr lang="ru-RU" sz="3600" b="1" dirty="0"/>
              <a:t> </a:t>
            </a:r>
            <a:r>
              <a:rPr lang="ru-RU" sz="2800" dirty="0"/>
              <a:t>– </a:t>
            </a:r>
            <a:r>
              <a:rPr lang="ru-RU" sz="2800" b="1" dirty="0"/>
              <a:t>способность к самостоятельному решению задач… </a:t>
            </a:r>
          </a:p>
        </p:txBody>
      </p:sp>
      <p:sp>
        <p:nvSpPr>
          <p:cNvPr id="10" name="Овал 9"/>
          <p:cNvSpPr/>
          <p:nvPr/>
        </p:nvSpPr>
        <p:spPr>
          <a:xfrm>
            <a:off x="47093" y="4001294"/>
            <a:ext cx="6322219" cy="2870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i="1" dirty="0"/>
              <a:t>Самореализация</a:t>
            </a:r>
            <a:r>
              <a:rPr lang="ru-RU" sz="3600" i="1" dirty="0"/>
              <a:t> </a:t>
            </a:r>
            <a:r>
              <a:rPr lang="ru-RU" sz="2800" b="1" i="1" dirty="0"/>
              <a:t>ребенка</a:t>
            </a:r>
            <a:r>
              <a:rPr lang="ru-RU" sz="2800" b="1" dirty="0"/>
              <a:t> – опыт успешной творческой деятельности, переживание удовольствия… </a:t>
            </a:r>
          </a:p>
        </p:txBody>
      </p:sp>
      <p:sp>
        <p:nvSpPr>
          <p:cNvPr id="11" name="Выгнутая влево стрелка 10"/>
          <p:cNvSpPr/>
          <p:nvPr/>
        </p:nvSpPr>
        <p:spPr>
          <a:xfrm rot="1745172">
            <a:off x="1444595" y="840271"/>
            <a:ext cx="807576" cy="35015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5166681" y="6237514"/>
            <a:ext cx="2103120" cy="3788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5390">
            <a:off x="9255387" y="1247397"/>
            <a:ext cx="1951038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55076" y="2690447"/>
            <a:ext cx="104452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Зачем дошкольнику культурная практика?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4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D9AFC1-31F6-4897-B8A7-E56BFAE08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42CDC-89E8-4D23-9A6F-B5F4D62C0144}"/>
              </a:ext>
            </a:extLst>
          </p:cNvPr>
          <p:cNvSpPr txBox="1"/>
          <p:nvPr/>
        </p:nvSpPr>
        <p:spPr>
          <a:xfrm>
            <a:off x="1189608" y="527539"/>
            <a:ext cx="1052760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Где в образовательном пространстве ДОО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 можно использовать культурные практики? </a:t>
            </a:r>
          </a:p>
          <a:p>
            <a:pPr algn="ctr"/>
            <a:endParaRPr lang="ru-RU" sz="2400" b="1" i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/>
              <a:t>Совместная игра воспитателя и детей</a:t>
            </a:r>
          </a:p>
          <a:p>
            <a:endParaRPr lang="ru-RU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/>
              <a:t>Ситуации общения и накопления положительного социально-эмоционального опыта</a:t>
            </a:r>
          </a:p>
          <a:p>
            <a:endParaRPr lang="ru-RU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/>
              <a:t>Творческая мастерская</a:t>
            </a:r>
          </a:p>
          <a:p>
            <a:endParaRPr lang="ru-RU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/>
              <a:t>Музыкально-театральная гостиная (детская студия)</a:t>
            </a:r>
          </a:p>
          <a:p>
            <a:endParaRPr lang="ru-RU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/>
              <a:t>Сенсорный и интеллектуальный тренинг</a:t>
            </a:r>
          </a:p>
          <a:p>
            <a:endParaRPr lang="ru-RU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/>
              <a:t>Детский досуг</a:t>
            </a:r>
          </a:p>
          <a:p>
            <a:endParaRPr lang="ru-RU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/>
              <a:t>Коллективная и индивидуальная трудовая деятельность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E4298-C8B5-4AE9-8D54-CD2E2B8BC8F1}"/>
              </a:ext>
            </a:extLst>
          </p:cNvPr>
          <p:cNvSpPr txBox="1"/>
          <p:nvPr/>
        </p:nvSpPr>
        <p:spPr>
          <a:xfrm>
            <a:off x="1858780" y="1880344"/>
            <a:ext cx="842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784" y="1652955"/>
            <a:ext cx="11412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	</a:t>
            </a:r>
            <a:endParaRPr lang="ru-RU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45FB17-805A-085E-A11B-45CAC35F0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42" y="2861380"/>
            <a:ext cx="3861966" cy="25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1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D9AFC1-31F6-4897-B8A7-E56BFAE08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42CDC-89E8-4D23-9A6F-B5F4D62C0144}"/>
              </a:ext>
            </a:extLst>
          </p:cNvPr>
          <p:cNvSpPr txBox="1"/>
          <p:nvPr/>
        </p:nvSpPr>
        <p:spPr>
          <a:xfrm>
            <a:off x="228600" y="527538"/>
            <a:ext cx="11963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Примерные виды и формы культурных практик</a:t>
            </a:r>
          </a:p>
          <a:p>
            <a:pPr algn="ctr"/>
            <a:r>
              <a:rPr lang="ru-RU" sz="2000" b="1" i="1" dirty="0"/>
              <a:t>младший дошкольный возраст</a:t>
            </a:r>
          </a:p>
          <a:p>
            <a:pPr algn="ctr"/>
            <a:endParaRPr lang="ru-RU" sz="2000" b="1" i="1" dirty="0"/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Культурная практика «Совместная игра педагога с детьми»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сюжетно-ролевая игра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режиссерская игра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игра-инсценировка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игра-драматизация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игра-экспериментирование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Культурная практика «Творческая мастерская»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проектная деятельность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мини-коллекционирование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образовательные ситуации с единым название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(например, «Весёлая ярмарка»)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E4298-C8B5-4AE9-8D54-CD2E2B8BC8F1}"/>
              </a:ext>
            </a:extLst>
          </p:cNvPr>
          <p:cNvSpPr txBox="1"/>
          <p:nvPr/>
        </p:nvSpPr>
        <p:spPr>
          <a:xfrm>
            <a:off x="1858780" y="1880344"/>
            <a:ext cx="842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784" y="1652955"/>
            <a:ext cx="11412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	</a:t>
            </a:r>
            <a:endParaRPr lang="ru-RU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EB7528-64CB-D243-172A-F5C4645A4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8" y="2081254"/>
            <a:ext cx="3135841" cy="17287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F0CED8-CA4D-C177-7AEC-2667701F8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32" y="3652652"/>
            <a:ext cx="2878241" cy="28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2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D9AFC1-31F6-4897-B8A7-E56BFAE08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42CDC-89E8-4D23-9A6F-B5F4D62C0144}"/>
              </a:ext>
            </a:extLst>
          </p:cNvPr>
          <p:cNvSpPr txBox="1"/>
          <p:nvPr/>
        </p:nvSpPr>
        <p:spPr>
          <a:xfrm>
            <a:off x="205560" y="422032"/>
            <a:ext cx="11699225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 </a:t>
            </a:r>
            <a:r>
              <a:rPr lang="ru-RU" sz="2400" b="1" i="1" dirty="0"/>
              <a:t>Примерные виды и формы культурных практик</a:t>
            </a:r>
          </a:p>
          <a:p>
            <a:pPr algn="ctr"/>
            <a:r>
              <a:rPr lang="ru-RU" b="1" i="1" dirty="0"/>
              <a:t>старший дошкольный возраст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Культурная практика «Творческая мастерская» </a:t>
            </a:r>
            <a:r>
              <a:rPr lang="ru-RU" b="1" dirty="0">
                <a:solidFill>
                  <a:srgbClr val="C00000"/>
                </a:solidFill>
              </a:rPr>
              <a:t>добавляются:  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студийная, кружковая работа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творческие проекты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коллекционирование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образовательные ситуации с единым названием («Город мастеров» т.п.)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проведение ежемесячных проектов </a:t>
            </a:r>
          </a:p>
          <a:p>
            <a:pPr algn="ctr"/>
            <a:r>
              <a:rPr lang="ru-RU" sz="2000" b="1" dirty="0"/>
              <a:t>(«От ложки до матрешки», «Игрушечных дел мастера» и т.д.)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в подготовительных группах образовательная ситуация</a:t>
            </a:r>
          </a:p>
          <a:p>
            <a:pPr algn="ctr"/>
            <a:r>
              <a:rPr lang="ru-RU" sz="2000" b="1" dirty="0"/>
              <a:t> «Школа дизайна», серия дизайн проектов в форме арт-салонов «Друг детства» (дизайн игрушек), «Золотой ключик (театральный дизайн), «Золушка» (дизайн одежды) и т.д.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Культурная практика «Чтение художественной литературы»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группировка произведений по темам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длительное чтение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циклы рассказов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/>
              <a:t> чтение периодической печати </a:t>
            </a:r>
          </a:p>
          <a:p>
            <a:pPr algn="ctr"/>
            <a:r>
              <a:rPr lang="ru-RU" sz="2000" b="1" dirty="0"/>
              <a:t>(на примере ознакомления с детскими журналами) и т.п.</a:t>
            </a:r>
          </a:p>
          <a:p>
            <a:pPr algn="ctr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2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D9AFC1-31F6-4897-B8A7-E56BFAE08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42CDC-89E8-4D23-9A6F-B5F4D62C0144}"/>
              </a:ext>
            </a:extLst>
          </p:cNvPr>
          <p:cNvSpPr txBox="1"/>
          <p:nvPr/>
        </p:nvSpPr>
        <p:spPr>
          <a:xfrm>
            <a:off x="934278" y="422032"/>
            <a:ext cx="1060558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i="1" dirty="0"/>
              <a:t>Примерные виды и формы культурных практик</a:t>
            </a:r>
            <a:endParaRPr lang="ru-RU" sz="3200" b="1" i="1" dirty="0"/>
          </a:p>
          <a:p>
            <a:pPr algn="ctr"/>
            <a:r>
              <a:rPr lang="ru-RU" sz="2000" b="1" i="1" dirty="0"/>
              <a:t>все возрастные группы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Культурная практика «Досуги»</a:t>
            </a:r>
          </a:p>
          <a:p>
            <a:pPr algn="ctr">
              <a:buFont typeface="Arial" pitchFamily="34" charset="0"/>
              <a:buChar char="•"/>
            </a:pPr>
            <a:endParaRPr lang="ru-RU" sz="2000" b="1" dirty="0"/>
          </a:p>
          <a:p>
            <a:r>
              <a:rPr lang="ru-RU" sz="2000" b="1" dirty="0"/>
              <a:t>1.   Песенные посиделки» - пение в кругу знакомых песен.</a:t>
            </a:r>
          </a:p>
          <a:p>
            <a:r>
              <a:rPr lang="ru-RU" sz="2000" b="1" dirty="0"/>
              <a:t>2.   Театрализованное обыгрывание песен.</a:t>
            </a:r>
          </a:p>
          <a:p>
            <a:pPr marL="457200" indent="-457200">
              <a:buAutoNum type="arabicPeriod" startAt="3"/>
            </a:pPr>
            <a:r>
              <a:rPr lang="ru-RU" sz="2000" b="1" dirty="0"/>
              <a:t>«Сам себе костюмер» (ряженье) – примеривание различных   	костюмов, </a:t>
            </a:r>
          </a:p>
          <a:p>
            <a:r>
              <a:rPr lang="ru-RU" sz="2000" b="1" dirty="0"/>
              <a:t>	создание при помощи деталей костюмов и 	атрибутов игровых образов, 	спонтанные костюмированные  	игры и диалоги.</a:t>
            </a:r>
          </a:p>
          <a:p>
            <a:pPr marL="457200" indent="-457200">
              <a:buAutoNum type="arabicPeriod" startAt="4"/>
            </a:pPr>
            <a:r>
              <a:rPr lang="ru-RU" sz="2000" b="1" dirty="0"/>
              <a:t>«Мы играем и поем» - игры с пением (по показу, без предварительного разучивания).</a:t>
            </a:r>
          </a:p>
          <a:p>
            <a:r>
              <a:rPr lang="ru-RU" sz="2000" b="1" dirty="0"/>
              <a:t>5.   «Танцевальное «ассорти» -</a:t>
            </a:r>
          </a:p>
          <a:p>
            <a:r>
              <a:rPr lang="ru-RU" sz="2000" b="1" dirty="0"/>
              <a:t> 	свободное движение детей под музыку, образно-танцевальные 	импровизации, 	коммуникативные танцы-игры.</a:t>
            </a:r>
          </a:p>
          <a:p>
            <a:r>
              <a:rPr lang="ru-RU" sz="2000" b="1" dirty="0"/>
              <a:t>6.   «Кукольный театр» - всевозможные варианты кукольных представлений от показа 	взрослыми до спектакля, который показывают старшие дети 	малышам.</a:t>
            </a:r>
          </a:p>
          <a:p>
            <a:r>
              <a:rPr lang="ru-RU" sz="2000" b="1" dirty="0"/>
              <a:t>7.   «Кинофестиваль» - просмотр любимых мультфильмов по известным сказкам и т.д. </a:t>
            </a:r>
          </a:p>
          <a:p>
            <a:r>
              <a:rPr lang="ru-RU" sz="2000" b="1" dirty="0"/>
              <a:t>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2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D9AFC1-31F6-4897-B8A7-E56BFAE08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42CDC-89E8-4D23-9A6F-B5F4D62C0144}"/>
              </a:ext>
            </a:extLst>
          </p:cNvPr>
          <p:cNvSpPr txBox="1"/>
          <p:nvPr/>
        </p:nvSpPr>
        <p:spPr>
          <a:xfrm>
            <a:off x="205560" y="422032"/>
            <a:ext cx="11576132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Игра – в свете ФГОС ДО выступает как форма социализации ребенка.</a:t>
            </a:r>
          </a:p>
          <a:p>
            <a:pPr algn="ctr"/>
            <a:endParaRPr lang="ru-RU" sz="2400" b="1" i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/>
              <a:t>Игра – не развлечение, а особый метод вовлечения детей в творческую деятельность.</a:t>
            </a:r>
          </a:p>
          <a:p>
            <a:pPr algn="ctr"/>
            <a:r>
              <a:rPr lang="ru-RU" sz="2000" b="1" dirty="0"/>
              <a:t> Метод стимулирования их активности. Социально-коммуникативное развитие дошкольников происходит через игру, как ведущую детскую деятельность.</a:t>
            </a:r>
          </a:p>
          <a:p>
            <a:pPr algn="ctr"/>
            <a:r>
              <a:rPr lang="ru-RU" sz="2000" b="1" dirty="0"/>
              <a:t> Игра- это школа социальных отношений, в которых моделируются формы поведения ребенка.</a:t>
            </a:r>
          </a:p>
          <a:p>
            <a:pPr algn="ctr"/>
            <a:r>
              <a:rPr lang="ru-RU" sz="2000" b="1" dirty="0"/>
              <a:t>.</a:t>
            </a:r>
          </a:p>
          <a:p>
            <a:pPr algn="ctr"/>
            <a:r>
              <a:rPr lang="ru-RU" sz="2000" b="1" dirty="0"/>
              <a:t> И наша задача – правильно и умело помочь детям приобрести в игре необходимые</a:t>
            </a:r>
          </a:p>
          <a:p>
            <a:pPr algn="ctr"/>
            <a:r>
              <a:rPr lang="ru-RU" sz="2000" b="1" dirty="0"/>
              <a:t> социальные навыки. Игра ребенка – это жизненная лаборатория.</a:t>
            </a:r>
          </a:p>
          <a:p>
            <a:pPr algn="ctr"/>
            <a:r>
              <a:rPr lang="ru-RU" sz="2000" b="1" dirty="0"/>
              <a:t>								</a:t>
            </a:r>
            <a:r>
              <a:rPr lang="ru-RU" sz="1600" b="1" i="1" dirty="0"/>
              <a:t>Станислав Шацкий.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Значимость игры в социализации дошкольников</a:t>
            </a:r>
          </a:p>
          <a:p>
            <a:pPr algn="ctr"/>
            <a:r>
              <a:rPr lang="ru-RU" sz="2000" b="1" i="1" dirty="0"/>
              <a:t>ИГРА – средство развития личности;</a:t>
            </a:r>
          </a:p>
          <a:p>
            <a:pPr algn="ctr"/>
            <a:r>
              <a:rPr lang="ru-RU" sz="2000" b="1" i="1" dirty="0"/>
              <a:t>ИГРА – средство общения;</a:t>
            </a:r>
          </a:p>
          <a:p>
            <a:pPr algn="ctr"/>
            <a:r>
              <a:rPr lang="ru-RU" sz="2000" b="1" i="1" dirty="0"/>
              <a:t>ИГРА- форма организации детского общества;</a:t>
            </a:r>
          </a:p>
          <a:p>
            <a:pPr algn="ctr"/>
            <a:r>
              <a:rPr lang="ru-RU" sz="2000" b="1" i="1" dirty="0"/>
              <a:t>ИГРА – способ обучения и самообучения;</a:t>
            </a:r>
          </a:p>
          <a:p>
            <a:pPr algn="ctr"/>
            <a:r>
              <a:rPr lang="ru-RU" sz="2000" b="1" i="1" dirty="0"/>
              <a:t>ИГРА – средство коррекции развития ребенка;</a:t>
            </a:r>
          </a:p>
          <a:p>
            <a:pPr algn="ctr"/>
            <a:r>
              <a:rPr lang="ru-RU" sz="2000" b="1" i="1" dirty="0"/>
              <a:t>ИГРА – диагностическое средство;</a:t>
            </a:r>
          </a:p>
          <a:p>
            <a:pPr algn="ctr"/>
            <a:r>
              <a:rPr lang="ru-RU" sz="2000" b="1" i="1" dirty="0"/>
              <a:t>ИГРА – психотерапевтическое средство.</a:t>
            </a:r>
          </a:p>
          <a:p>
            <a:pPr algn="ctr"/>
            <a:endParaRPr lang="ru-RU" sz="1600" b="1" i="1" dirty="0"/>
          </a:p>
          <a:p>
            <a:pPr algn="ctr"/>
            <a:endParaRPr lang="ru-RU" sz="1600" b="1" i="1" dirty="0"/>
          </a:p>
          <a:p>
            <a:pPr algn="ctr"/>
            <a:endParaRPr lang="ru-RU" sz="2000" dirty="0"/>
          </a:p>
          <a:p>
            <a:r>
              <a:rPr lang="ru-RU" sz="2000" b="1" dirty="0"/>
              <a:t> </a:t>
            </a:r>
          </a:p>
          <a:p>
            <a:pPr algn="ctr"/>
            <a:endParaRPr lang="ru-RU" sz="3200" b="1" i="1" dirty="0"/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E4298-C8B5-4AE9-8D54-CD2E2B8BC8F1}"/>
              </a:ext>
            </a:extLst>
          </p:cNvPr>
          <p:cNvSpPr txBox="1"/>
          <p:nvPr/>
        </p:nvSpPr>
        <p:spPr>
          <a:xfrm>
            <a:off x="1806026" y="1915513"/>
            <a:ext cx="842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29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9922</TotalTime>
  <Words>769</Words>
  <Application>Microsoft Office PowerPoint</Application>
  <PresentationFormat>Широкоэкранный</PresentationFormat>
  <Paragraphs>257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Ксения Носова</cp:lastModifiedBy>
  <cp:revision>384</cp:revision>
  <dcterms:created xsi:type="dcterms:W3CDTF">2022-11-01T07:45:54Z</dcterms:created>
  <dcterms:modified xsi:type="dcterms:W3CDTF">2025-02-08T04:16:49Z</dcterms:modified>
</cp:coreProperties>
</file>