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261" r:id="rId3"/>
    <p:sldId id="262" r:id="rId4"/>
    <p:sldId id="263" r:id="rId5"/>
    <p:sldId id="321" r:id="rId6"/>
    <p:sldId id="320" r:id="rId7"/>
    <p:sldId id="270" r:id="rId8"/>
    <p:sldId id="325" r:id="rId9"/>
    <p:sldId id="259" r:id="rId10"/>
    <p:sldId id="265" r:id="rId11"/>
    <p:sldId id="280" r:id="rId12"/>
    <p:sldId id="279" r:id="rId13"/>
    <p:sldId id="289" r:id="rId14"/>
    <p:sldId id="299" r:id="rId15"/>
    <p:sldId id="291" r:id="rId16"/>
    <p:sldId id="323" r:id="rId17"/>
    <p:sldId id="300" r:id="rId18"/>
    <p:sldId id="294" r:id="rId19"/>
    <p:sldId id="301" r:id="rId20"/>
    <p:sldId id="295" r:id="rId21"/>
    <p:sldId id="269" r:id="rId22"/>
    <p:sldId id="296" r:id="rId23"/>
    <p:sldId id="324" r:id="rId24"/>
    <p:sldId id="319" r:id="rId25"/>
    <p:sldId id="288" r:id="rId26"/>
    <p:sldId id="311" r:id="rId27"/>
    <p:sldId id="281" r:id="rId28"/>
    <p:sldId id="285" r:id="rId29"/>
    <p:sldId id="322" r:id="rId30"/>
    <p:sldId id="282" r:id="rId31"/>
    <p:sldId id="275" r:id="rId32"/>
    <p:sldId id="304" r:id="rId33"/>
    <p:sldId id="305" r:id="rId34"/>
    <p:sldId id="306" r:id="rId35"/>
    <p:sldId id="307" r:id="rId36"/>
    <p:sldId id="312" r:id="rId37"/>
    <p:sldId id="313" r:id="rId38"/>
    <p:sldId id="327" r:id="rId39"/>
    <p:sldId id="328" r:id="rId40"/>
    <p:sldId id="32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ABDF7-1B27-48F0-9DCE-3EBBE3B2687E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5530C-0A0E-47EE-B992-47FDC0CB4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61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7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8110" y="1865122"/>
            <a:ext cx="6465279" cy="819125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algn="ctr">
              <a:defRPr sz="4500">
                <a:solidFill>
                  <a:srgbClr val="418E0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7510" y="3810220"/>
            <a:ext cx="4321480" cy="16557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>
                <a:solidFill>
                  <a:srgbClr val="418E03"/>
                </a:solidFill>
              </a:rPr>
              <a:t>Образец подзаголовка</a:t>
            </a: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"/>
            <a:ext cx="9140069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4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26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0937" y="1635617"/>
            <a:ext cx="2958042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51636" y="1635125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1636" y="2500313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51636" y="3365500"/>
            <a:ext cx="2259623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30596" y="1628384"/>
            <a:ext cx="4682807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Roboto Cn" pitchFamily="2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398" y="6048375"/>
            <a:ext cx="1424354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385" y="3883763"/>
            <a:ext cx="1406769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347" y="3274454"/>
            <a:ext cx="1468315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418" y="4354741"/>
            <a:ext cx="1424354" cy="1619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385" y="4688625"/>
            <a:ext cx="1406769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2.59259E-6 L 0.32419 0.2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2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1.11111E-6 L 0.50016 0.09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0" y="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0 L 0.59872 -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6" y="-1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4.81481E-6 L -0.53045 0.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2" y="85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3.7037E-7 L -0.4968 -0.0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Autofit/>
          </a:bodyPr>
          <a:lstStyle/>
          <a:p>
            <a:pPr marL="228600"/>
            <a:r>
              <a:rPr lang="ru-RU" sz="1600" dirty="0" smtClean="0">
                <a:latin typeface="Cansellarist" panose="02000500000000020004" pitchFamily="2" charset="0"/>
              </a:rPr>
              <a:t>Муниципальное бюджетное дошкольное образовательное учреждение – детский сад компенсирующего вида № 356</a:t>
            </a:r>
            <a:br>
              <a:rPr lang="ru-RU" sz="1600" dirty="0" smtClean="0">
                <a:latin typeface="Cansellarist" panose="02000500000000020004" pitchFamily="2" charset="0"/>
              </a:rPr>
            </a:br>
            <a:r>
              <a:rPr lang="ru-RU" sz="1600" dirty="0">
                <a:latin typeface="Cansellarist" panose="02000500000000020004" pitchFamily="2" charset="0"/>
              </a:rPr>
              <a:t>У</a:t>
            </a:r>
            <a:r>
              <a:rPr lang="ru-RU" sz="1600" dirty="0" smtClean="0">
                <a:latin typeface="Cansellarist" panose="02000500000000020004" pitchFamily="2" charset="0"/>
              </a:rPr>
              <a:t>правления образования Верх-Исетского района </a:t>
            </a:r>
            <a:br>
              <a:rPr lang="ru-RU" sz="1600" dirty="0" smtClean="0">
                <a:latin typeface="Cansellarist" panose="02000500000000020004" pitchFamily="2" charset="0"/>
              </a:rPr>
            </a:br>
            <a:r>
              <a:rPr lang="ru-RU" sz="1600" dirty="0" smtClean="0">
                <a:latin typeface="Cansellarist" panose="02000500000000020004" pitchFamily="2" charset="0"/>
              </a:rPr>
              <a:t>Департамента образования Администрации</a:t>
            </a:r>
            <a:br>
              <a:rPr lang="ru-RU" sz="1600" dirty="0" smtClean="0">
                <a:latin typeface="Cansellarist" panose="02000500000000020004" pitchFamily="2" charset="0"/>
              </a:rPr>
            </a:br>
            <a:r>
              <a:rPr lang="ru-RU" sz="1600" dirty="0" smtClean="0">
                <a:latin typeface="Cansellarist" panose="02000500000000020004" pitchFamily="2" charset="0"/>
              </a:rPr>
              <a:t>города Екатеринбурга</a:t>
            </a:r>
            <a:endParaRPr lang="ru-RU" sz="1600" dirty="0">
              <a:latin typeface="Cansellarist" panose="02000500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506963"/>
            <a:ext cx="6984776" cy="1368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srgbClr val="0070C0"/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Адрес: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620086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Екатеринбург, ул.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Тольятти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д.14 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rgbClr val="0070C0"/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телефон: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(343) 233-92-80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err="1" smtClean="0">
                <a:solidFill>
                  <a:srgbClr val="0070C0"/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эл.почта</a:t>
            </a:r>
            <a:r>
              <a:rPr lang="ru-RU" sz="1800" i="1" dirty="0" smtClean="0">
                <a:solidFill>
                  <a:srgbClr val="0070C0"/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mbdou356@yandex.ru 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rgbClr val="0070C0"/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сайт: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https://356.tvoysadik.ru </a:t>
            </a:r>
          </a:p>
        </p:txBody>
      </p:sp>
      <p:pic>
        <p:nvPicPr>
          <p:cNvPr id="4" name="Picture 2" descr="C:\Users\Аастасия\Desktop\p1_p101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2276872"/>
            <a:ext cx="4429156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00" y="2249042"/>
            <a:ext cx="1025152" cy="152460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nsellarist" panose="02000500000000020004" pitchFamily="2" charset="0"/>
              </a:rPr>
              <a:t>Специалисты</a:t>
            </a:r>
            <a:endParaRPr lang="ru-RU" dirty="0">
              <a:latin typeface="Cansellarist" panose="02000500000000020004" pitchFamily="2" charset="0"/>
            </a:endParaRP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/>
          <a:stretch/>
        </p:blipFill>
        <p:spPr>
          <a:xfrm>
            <a:off x="1999171" y="5229200"/>
            <a:ext cx="1124148" cy="1482111"/>
          </a:xfrm>
          <a:prstGeom prst="rect">
            <a:avLst/>
          </a:prstGeom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00" y="638870"/>
            <a:ext cx="1044006" cy="1566165"/>
          </a:xfrm>
          <a:prstGeom prst="rect">
            <a:avLst/>
          </a:prstGeom>
        </p:spPr>
      </p:pic>
      <p:pic>
        <p:nvPicPr>
          <p:cNvPr id="9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5" y="2218393"/>
            <a:ext cx="1065981" cy="1599131"/>
          </a:xfrm>
          <a:prstGeom prst="rect">
            <a:avLst/>
          </a:prstGeom>
        </p:spPr>
      </p:pic>
      <p:pic>
        <p:nvPicPr>
          <p:cNvPr id="10" name="Объект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/>
          <a:stretch/>
        </p:blipFill>
        <p:spPr>
          <a:xfrm>
            <a:off x="4932381" y="3922906"/>
            <a:ext cx="1058995" cy="1395206"/>
          </a:xfrm>
          <a:prstGeom prst="rect">
            <a:avLst/>
          </a:prstGeom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7" y="531612"/>
            <a:ext cx="1078878" cy="1618479"/>
          </a:xfrm>
          <a:prstGeom prst="rect">
            <a:avLst/>
          </a:prstGeom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1816323" y="592048"/>
            <a:ext cx="2471118" cy="1497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Брусницына Ольга Альбертовна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Учитель-логопед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1795363" y="2309051"/>
            <a:ext cx="2655912" cy="1517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Мухаметшина</a:t>
            </a:r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 Лилия </a:t>
            </a:r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Фархетдиновна</a:t>
            </a:r>
            <a:endParaRPr lang="ru-RU" dirty="0" smtClean="0">
              <a:solidFill>
                <a:srgbClr val="002060"/>
              </a:solidFill>
              <a:latin typeface="Cansellarist" panose="02000500000000020004" pitchFamily="2" charset="0"/>
            </a:endParaRPr>
          </a:p>
          <a:p>
            <a:r>
              <a:rPr lang="ru-RU" sz="4000" dirty="0" smtClean="0">
                <a:latin typeface="Cansellarist" panose="02000500000000020004" pitchFamily="2" charset="0"/>
              </a:rPr>
              <a:t>Учитель-логопед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высшая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5959006" y="618034"/>
            <a:ext cx="2501426" cy="158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Зяблова</a:t>
            </a:r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 Елена Олеговна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Учитель-логопед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высшая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6050607" y="2218393"/>
            <a:ext cx="2409825" cy="1426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Романова Людмила Владимировна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Учитель-логопед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6050607" y="3851708"/>
            <a:ext cx="2476324" cy="1537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Одерова</a:t>
            </a:r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 Наталья Валерьевна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Педагог-психолог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1816323" y="3851708"/>
            <a:ext cx="2655912" cy="1572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Бузник</a:t>
            </a:r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 Ольга </a:t>
            </a:r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Ралитовна</a:t>
            </a:r>
            <a:endParaRPr lang="ru-RU" dirty="0" smtClean="0">
              <a:solidFill>
                <a:srgbClr val="002060"/>
              </a:solidFill>
              <a:latin typeface="Cansellarist" panose="02000500000000020004" pitchFamily="2" charset="0"/>
            </a:endParaRPr>
          </a:p>
          <a:p>
            <a:r>
              <a:rPr lang="ru-RU" sz="4000" dirty="0" smtClean="0">
                <a:latin typeface="Cansellarist" panose="02000500000000020004" pitchFamily="2" charset="0"/>
              </a:rPr>
              <a:t>Учитель-логопед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2785308" y="5589240"/>
            <a:ext cx="3767842" cy="938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Король Елена Владимировна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Музыкальный руководитель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pic>
        <p:nvPicPr>
          <p:cNvPr id="19" name="Picture 4" descr="P101099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17146" r="15730" b="28242"/>
          <a:stretch/>
        </p:blipFill>
        <p:spPr bwMode="auto">
          <a:xfrm>
            <a:off x="742070" y="3882324"/>
            <a:ext cx="1062099" cy="14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6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12776"/>
            <a:ext cx="763284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Содержание коррекционной работы </a:t>
            </a:r>
            <a:r>
              <a:rPr lang="ru-RU" b="1" i="1" dirty="0" smtClean="0">
                <a:latin typeface="Times New Roman"/>
                <a:ea typeface="Times New Roman"/>
                <a:cs typeface="Times New Roman"/>
              </a:rPr>
              <a:t>обеспечивает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: </a:t>
            </a:r>
            <a:endParaRPr lang="ru-RU" sz="1400" dirty="0"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  выявление особых образовательных потребностей детей с ограниченными возможностями здоровья, обусловленных недостатками в их речевом развитии; </a:t>
            </a:r>
            <a:endParaRPr lang="ru-RU" sz="1400" dirty="0"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 осуществление индивидуально ориентированной логопедической, психолого-медико-педагогической помощи детям с ограниченными возможностями здоровья с учетом особенностей психофизического развития и индивидуальных возможностей детей (в соответствии с рекомендациями психолого-медико-педагогической комиссии);</a:t>
            </a:r>
            <a:endParaRPr lang="ru-RU" sz="1400" dirty="0"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  возможность освоения детьми с ограниченными возможностями здоровья образовательной программы и их интеграции в образовательном учреждении. </a:t>
            </a:r>
            <a:endParaRPr lang="ru-RU" sz="14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648" y="434707"/>
            <a:ext cx="580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 smtClean="0">
                <a:solidFill>
                  <a:schemeClr val="tx2"/>
                </a:solidFill>
                <a:latin typeface="Cansellarist" panose="02000500000000020004" pitchFamily="2" charset="0"/>
              </a:rPr>
              <a:t>Коррекционная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0078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1\Рабочий стол\Фото Зяблова\Фото1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3313"/>
            <a:ext cx="412115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Documents and Settings\User1\Рабочий стол\Фото Зяблова\Фото1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2273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Documents and Settings\User1\Рабочий стол\Фото Зяблова\Фото07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73" y="3170411"/>
            <a:ext cx="28575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:\Фото 2015-2016\DSC08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90355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775" y="116632"/>
            <a:ext cx="7848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Cansellarist" panose="02000500000000020004" pitchFamily="2" charset="0"/>
                <a:cs typeface="Times New Roman" pitchFamily="18" charset="0"/>
              </a:rPr>
              <a:t>С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ansellarist" panose="02000500000000020004" pitchFamily="2" charset="0"/>
                <a:cs typeface="Times New Roman" pitchFamily="18" charset="0"/>
              </a:rPr>
              <a:t>оциально-коммуникативное развитие 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 t="35556"/>
          <a:stretch>
            <a:fillRect/>
          </a:stretch>
        </p:blipFill>
        <p:spPr bwMode="auto">
          <a:xfrm>
            <a:off x="5799201" y="4281640"/>
            <a:ext cx="3204602" cy="244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15" y="784068"/>
            <a:ext cx="3176385" cy="36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8082" y="562902"/>
            <a:ext cx="50960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 smtClean="0">
                <a:latin typeface="Times New Roman"/>
              </a:rPr>
              <a:t>Направлено </a:t>
            </a:r>
            <a:r>
              <a:rPr lang="ru-RU" dirty="0">
                <a:latin typeface="Times New Roman"/>
              </a:rPr>
              <a:t>на развитие игровой деятельности; приобщение к элементарным общепринятым нормам и правилам взаимоотношения со сверстниками и взрослыми (в том числе моральным); формирование положительного отношения к себе; формирование первичных личностных, гендерных представлений, первичных представлений о семье, об обществе, государстве и принадлежности к нему, о мире</a:t>
            </a:r>
            <a:r>
              <a:rPr lang="ru-RU" i="1" dirty="0">
                <a:latin typeface="Times New Roman"/>
              </a:rPr>
              <a:t> (</a:t>
            </a:r>
            <a:r>
              <a:rPr lang="ru-RU" dirty="0">
                <a:latin typeface="Times New Roman"/>
              </a:rPr>
              <a:t>планете Земля, многообразии стран и государств, населения, природы планеты и др.); формирование основ безопасности собственной жизнедеятельности, приобщение к правилам безопасного поведения, основ безопасности окружающего мира природы как предпосылки экологического сознания; развитие трудовой деятельности, воспитание ценностного отношения к собственному труду, труду других людей  и его результатам, формирование первичных представлений о труде взрослых, его роли в обществе и жизни  каждого человека.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0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05273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5633" r="19264" b="17387"/>
          <a:stretch>
            <a:fillRect/>
          </a:stretch>
        </p:blipFill>
        <p:spPr bwMode="auto">
          <a:xfrm>
            <a:off x="4860032" y="269677"/>
            <a:ext cx="384042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308" t="2564" r="7692"/>
          <a:stretch>
            <a:fillRect/>
          </a:stretch>
        </p:blipFill>
        <p:spPr bwMode="auto">
          <a:xfrm>
            <a:off x="683568" y="188640"/>
            <a:ext cx="3312368" cy="322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b="11943"/>
          <a:stretch>
            <a:fillRect/>
          </a:stretch>
        </p:blipFill>
        <p:spPr bwMode="auto">
          <a:xfrm>
            <a:off x="1663521" y="3540368"/>
            <a:ext cx="2692455" cy="312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341600" y="3958609"/>
            <a:ext cx="3611297" cy="270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68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232710"/>
            <a:ext cx="3960440" cy="296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287541" y="348788"/>
            <a:ext cx="3649663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3429124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r="11328"/>
          <a:stretch>
            <a:fillRect/>
          </a:stretch>
        </p:blipFill>
        <p:spPr bwMode="auto">
          <a:xfrm>
            <a:off x="5436096" y="3645024"/>
            <a:ext cx="3527425" cy="29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1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467" y="817811"/>
            <a:ext cx="4032250" cy="2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246" y="836712"/>
            <a:ext cx="4051300" cy="270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177" y="3781028"/>
            <a:ext cx="39370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3861048"/>
            <a:ext cx="3859213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750" y="404664"/>
            <a:ext cx="814705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Речевое развитие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0375" t="20250" r="439" b="21251"/>
          <a:stretch>
            <a:fillRect/>
          </a:stretch>
        </p:blipFill>
        <p:spPr bwMode="auto">
          <a:xfrm>
            <a:off x="4067943" y="260647"/>
            <a:ext cx="4404429" cy="279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 l="22759" r="16492"/>
          <a:stretch>
            <a:fillRect/>
          </a:stretch>
        </p:blipFill>
        <p:spPr bwMode="auto">
          <a:xfrm>
            <a:off x="6280054" y="3337272"/>
            <a:ext cx="2520280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r="20000"/>
          <a:stretch>
            <a:fillRect/>
          </a:stretch>
        </p:blipFill>
        <p:spPr bwMode="auto">
          <a:xfrm>
            <a:off x="3203848" y="3501008"/>
            <a:ext cx="2843748" cy="2666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 l="4196" t="30630" r="43492"/>
          <a:stretch>
            <a:fillRect/>
          </a:stretch>
        </p:blipFill>
        <p:spPr bwMode="auto">
          <a:xfrm>
            <a:off x="755576" y="260648"/>
            <a:ext cx="2808312" cy="279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31196" t="10380" r="19867"/>
          <a:stretch>
            <a:fillRect/>
          </a:stretch>
        </p:blipFill>
        <p:spPr bwMode="auto">
          <a:xfrm>
            <a:off x="783432" y="3305430"/>
            <a:ext cx="2304256" cy="316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287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600" y="117932"/>
            <a:ext cx="8229600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Познавательное развитие</a:t>
            </a:r>
            <a:endParaRPr lang="ru-RU" sz="3200" i="1" dirty="0">
              <a:solidFill>
                <a:schemeClr val="tx2"/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lum bright="30000" contrast="20000"/>
          </a:blip>
          <a:srcRect l="14583"/>
          <a:stretch>
            <a:fillRect/>
          </a:stretch>
        </p:blipFill>
        <p:spPr bwMode="auto">
          <a:xfrm>
            <a:off x="598214" y="3495052"/>
            <a:ext cx="2952750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262" y="4336726"/>
            <a:ext cx="3132138" cy="234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/>
          <a:srcRect l="6750" r="22376"/>
          <a:stretch>
            <a:fillRect/>
          </a:stretch>
        </p:blipFill>
        <p:spPr bwMode="auto">
          <a:xfrm>
            <a:off x="6215063" y="3789040"/>
            <a:ext cx="273685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98214" y="632730"/>
            <a:ext cx="80062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    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мира.</a:t>
            </a:r>
          </a:p>
        </p:txBody>
      </p:sp>
    </p:spTree>
    <p:extLst>
      <p:ext uri="{BB962C8B-B14F-4D97-AF65-F5344CB8AC3E}">
        <p14:creationId xmlns:p14="http://schemas.microsoft.com/office/powerpoint/2010/main" val="36905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48872" cy="6912768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i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3749" r="17314" b="44346"/>
          <a:stretch>
            <a:fillRect/>
          </a:stretch>
        </p:blipFill>
        <p:spPr bwMode="auto">
          <a:xfrm>
            <a:off x="683568" y="3964712"/>
            <a:ext cx="3096344" cy="264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062" t="13500" r="30813" b="23501"/>
          <a:stretch>
            <a:fillRect/>
          </a:stretch>
        </p:blipFill>
        <p:spPr bwMode="auto">
          <a:xfrm>
            <a:off x="3779912" y="1959059"/>
            <a:ext cx="302948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3392" t="11812" r="16859" b="19001"/>
          <a:stretch>
            <a:fillRect/>
          </a:stretch>
        </p:blipFill>
        <p:spPr bwMode="auto">
          <a:xfrm>
            <a:off x="6852424" y="287777"/>
            <a:ext cx="2082333" cy="275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36472"/>
          <a:stretch>
            <a:fillRect/>
          </a:stretch>
        </p:blipFill>
        <p:spPr bwMode="auto">
          <a:xfrm>
            <a:off x="611560" y="188640"/>
            <a:ext cx="313693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32883" t="14880" r="4680" b="15371"/>
          <a:stretch>
            <a:fillRect/>
          </a:stretch>
        </p:blipFill>
        <p:spPr bwMode="auto">
          <a:xfrm>
            <a:off x="5379256" y="4005064"/>
            <a:ext cx="3555501" cy="269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9962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>
              <a:lnSpc>
                <a:spcPct val="115000"/>
              </a:lnSpc>
            </a:pPr>
            <a:r>
              <a:rPr lang="ru-RU" sz="27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Историческая </a:t>
            </a:r>
            <a:r>
              <a:rPr lang="ru-RU" sz="27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справка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59046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356 начал свою работу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30.10.1964 г.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построено по типовому проекту, рассчитано на 140 мест, 6 возрастных групп.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г.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г.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 "Детский сад компенсирующего вида № 356" входило в комплекс "Муниципального специального (коррекционного) образовательного учреждения для обучающихся, воспитанников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отклонениями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- специальная (коррекционная) общеобразовательная школа-интернат № 58 (5 вида)". Основной состав воспитанников учреждения - дети с тяжелыми нарушениями речи: алалия,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ринолалия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дизартрия.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г.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учреждение было реорганизовано в самостоятельное муниципальное дошкольное образовательное учреждение - детский сад компенсирующего вида № 356 (МДОУ) для детей 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7 лет, имеющих ограниченные возможности здоровья, тяжелые нарушения речи, осложненные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дизартрией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аккредитации АА № 176784 (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4172) от 28.05.2008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29.12.2010 г.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МДОУ переименовано в Муниципальное бюджетное дошкольное образовательное учреждение - детский сад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 № 356. Расположено в микрорайоне Юго-Западный Верх-Исетского района города Екатеринбурга. Учредителем является Департамент образования Администрации города Екатеринбурга.</a:t>
            </a:r>
          </a:p>
        </p:txBody>
      </p:sp>
    </p:spTree>
    <p:extLst>
      <p:ext uri="{BB962C8B-B14F-4D97-AF65-F5344CB8AC3E}">
        <p14:creationId xmlns:p14="http://schemas.microsoft.com/office/powerpoint/2010/main" val="30802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2273" y="975469"/>
            <a:ext cx="4449554" cy="2016224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развития музыкального творчества детей во время занятий по музыкальной деятельности, в процессе  которой у детей развиваются певческие навыки, ритмические движения, элементарные умения игры на музыкальных инструментах.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074" r="16492"/>
          <a:stretch>
            <a:fillRect/>
          </a:stretch>
        </p:blipFill>
        <p:spPr bwMode="auto">
          <a:xfrm>
            <a:off x="5209806" y="3573016"/>
            <a:ext cx="3772022" cy="316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t="6754" r="5343"/>
          <a:stretch>
            <a:fillRect/>
          </a:stretch>
        </p:blipFill>
        <p:spPr bwMode="auto">
          <a:xfrm>
            <a:off x="755576" y="836712"/>
            <a:ext cx="357493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1560" y="151657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Художественно-эстетическое развитие</a:t>
            </a:r>
            <a:endParaRPr lang="ru-RU" sz="3200" i="1" dirty="0">
              <a:solidFill>
                <a:schemeClr val="tx2"/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pic>
        <p:nvPicPr>
          <p:cNvPr id="10" name="Picture 3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3623013"/>
            <a:ext cx="4141165" cy="276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P10007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02" y="332656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P10006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P1000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1036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11560" y="3855926"/>
            <a:ext cx="4103688" cy="252028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педагоги придают исполнительскому творчеству детей: исполнение различных ролей в спектаклях и постановках, выразительное чтение, драматизация и др. в соответствии с индивидуальными возможностями, способностями и интересами дошкольников..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Театрализованные праздники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9508" t="19982"/>
          <a:stretch>
            <a:fillRect/>
          </a:stretch>
        </p:blipFill>
        <p:spPr bwMode="auto">
          <a:xfrm>
            <a:off x="611560" y="620688"/>
            <a:ext cx="323225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 l="4348" r="26087"/>
          <a:stretch>
            <a:fillRect/>
          </a:stretch>
        </p:blipFill>
        <p:spPr bwMode="auto">
          <a:xfrm>
            <a:off x="6156176" y="3554416"/>
            <a:ext cx="2869433" cy="322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5619751" y="625797"/>
            <a:ext cx="3259137" cy="244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/>
          <a:srcRect t="20250" r="51063"/>
          <a:stretch>
            <a:fillRect/>
          </a:stretch>
        </p:blipFill>
        <p:spPr bwMode="auto">
          <a:xfrm>
            <a:off x="628066" y="3935812"/>
            <a:ext cx="2291017" cy="279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54435" y="3789040"/>
            <a:ext cx="3030757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дошкольного учреждения проведение музыкальных праздников с участием детей и взрослых.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 t="9677" r="11730"/>
          <a:stretch>
            <a:fillRect/>
          </a:stretch>
        </p:blipFill>
        <p:spPr bwMode="auto">
          <a:xfrm>
            <a:off x="461259" y="4338409"/>
            <a:ext cx="2952750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5520" y="3894899"/>
            <a:ext cx="268287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 l="17696"/>
          <a:stretch>
            <a:fillRect/>
          </a:stretch>
        </p:blipFill>
        <p:spPr bwMode="auto">
          <a:xfrm>
            <a:off x="5983686" y="908720"/>
            <a:ext cx="2735262" cy="249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 l="20856"/>
          <a:stretch>
            <a:fillRect/>
          </a:stretch>
        </p:blipFill>
        <p:spPr bwMode="auto">
          <a:xfrm>
            <a:off x="6228184" y="4088449"/>
            <a:ext cx="2808412" cy="266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38089" y="1146795"/>
            <a:ext cx="50405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изобразительной деятельности педагогами широко используются различные изобразительные средства и техники рисования (рисование на сыром листе,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набрызг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рисование пальчиками, монотипия и др.). Педагоги поощряют детское экспериментирование (построение композиции, подбор цвета). Регулярно проводятся выставки рисунков в группах и холлах МБДОУ. В изобразительной деятельности предусмотрено ознакомление воспитанников с творчеством уральских умельцев (Урало-Сибирская роспись,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литье и др.).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6"/>
          <a:stretch/>
        </p:blipFill>
        <p:spPr>
          <a:xfrm>
            <a:off x="827584" y="188918"/>
            <a:ext cx="2801393" cy="3227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29" y="3587077"/>
            <a:ext cx="3411603" cy="2996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6278" r="6664" b="4876"/>
          <a:stretch/>
        </p:blipFill>
        <p:spPr>
          <a:xfrm rot="5400000">
            <a:off x="6140943" y="780215"/>
            <a:ext cx="3218519" cy="2035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3"/>
          <a:stretch/>
        </p:blipFill>
        <p:spPr>
          <a:xfrm>
            <a:off x="1259632" y="3602561"/>
            <a:ext cx="3453763" cy="2981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6880" y="686753"/>
            <a:ext cx="313839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Физическое развитие</a:t>
            </a:r>
            <a:endParaRPr lang="ru-RU" sz="3600" i="1" dirty="0">
              <a:solidFill>
                <a:schemeClr val="tx2"/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931" y="4100745"/>
            <a:ext cx="3271818" cy="245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3950973"/>
            <a:ext cx="3672260" cy="275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1196752"/>
            <a:ext cx="7704856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созданы оптимальные условия для физического развития воспитанников. Непрерывная образовательная деятельность по физической культуре проходит в музыкально-спортивном зале, а также на спортивной уличной площадке. В процессе физического воспитания у детей формируется интерес к основным видам движения, потребность в ежедневных физических упражнениях, воспитываются волевые качества. Детям предоставлена возможность самостоятельного выполнения движений (физкультурные центры в группах, прогулочные площадки). Широко практикуются физкультурные праздники и досуги, в которых активными участниками являются родители и другие члены семьи.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679053"/>
            <a:ext cx="22494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79053"/>
            <a:ext cx="22606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39" y="3635159"/>
            <a:ext cx="22748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E:\S90422-100550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260648"/>
            <a:ext cx="4206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E:\S90422-100601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60648"/>
            <a:ext cx="4286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1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39552" y="116632"/>
            <a:ext cx="8229600" cy="633412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Укрепление здоровья</a:t>
            </a:r>
            <a:endParaRPr lang="ru-RU" sz="3200" i="1" dirty="0">
              <a:solidFill>
                <a:schemeClr val="tx2"/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750044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ст.41 ФЗ " Об образовании в РФ" охрана здоровья воспитанников включает в себя: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оказание первичной медико-санитарной помощи детям;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питания;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определение оптимальной образовательной нагрузки, режима дня;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пропаганда и обучение здорового образа жизни;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организация и создание условий для профилактики заболеваний и оздоровления воспитанников, для занятия физической культурой и спортом;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прохождение воспитанниками медицинских осмотров, в том числе профилактических осмотров;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обеспечение безопасности во время пребывания детей в МБДОУ;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профилактика несчастных случаев с воспитанниками во время пребывания в МБДОУ;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санитарно-эпидемиологических и профилактических мероприятий;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обучение педагогических работников первой медицинской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1896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DSCN79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3274" y="3056523"/>
            <a:ext cx="3868805" cy="329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8641"/>
            <a:ext cx="2520279" cy="305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25" y="2869170"/>
            <a:ext cx="3106662" cy="375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764704"/>
            <a:ext cx="392906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spc="170" dirty="0" err="1" smtClean="0">
                <a:solidFill>
                  <a:schemeClr val="tx2"/>
                </a:solidFill>
                <a:latin typeface="Cansellarist" panose="02000500000000020004" pitchFamily="2" charset="0"/>
              </a:rPr>
              <a:t>Здоровьесберегающие</a:t>
            </a:r>
            <a:r>
              <a:rPr lang="ru-RU" sz="3600" b="1" i="1" spc="170" dirty="0" smtClean="0">
                <a:solidFill>
                  <a:schemeClr val="tx2"/>
                </a:solidFill>
                <a:latin typeface="Cansellarist" panose="02000500000000020004" pitchFamily="2" charset="0"/>
              </a:rPr>
              <a:t> технологии</a:t>
            </a:r>
            <a:endParaRPr lang="ru-RU" sz="3600" b="1" i="1" spc="170" dirty="0">
              <a:solidFill>
                <a:schemeClr val="tx2"/>
              </a:solidFill>
              <a:latin typeface="Cansellaris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0" y="350043"/>
            <a:ext cx="44640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Рисунок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481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375" y="1357313"/>
            <a:ext cx="3429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spc="190" dirty="0">
                <a:solidFill>
                  <a:schemeClr val="tx2"/>
                </a:solidFill>
                <a:latin typeface="Cansellarist" panose="02000500000000020004" pitchFamily="2" charset="0"/>
              </a:rPr>
              <a:t>Зрительная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34700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332656"/>
            <a:ext cx="3909120" cy="32979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- детский сад компенсирующего вида № 356 осуществляет свою деятельность на основании бессрочной Лицензии на право ведения образовательной деятельности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№ 000661 от 03.03.2011 года (регистрационный № 13449), Устава МБДОУ - детский сад компенсирующего вида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356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574"/>
            <a:ext cx="3024335" cy="4415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252" r="2535" b="1742"/>
          <a:stretch/>
        </p:blipFill>
        <p:spPr>
          <a:xfrm>
            <a:off x="2483769" y="2596507"/>
            <a:ext cx="2812132" cy="40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дыхание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40005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дыхание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0280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951706"/>
            <a:ext cx="392906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spc="170" dirty="0">
                <a:solidFill>
                  <a:schemeClr val="tx2"/>
                </a:solidFill>
                <a:latin typeface="Cansellarist" panose="02000500000000020004" pitchFamily="2" charset="0"/>
              </a:rPr>
              <a:t>Упражнения на развитие дыхания</a:t>
            </a:r>
          </a:p>
        </p:txBody>
      </p:sp>
      <p:pic>
        <p:nvPicPr>
          <p:cNvPr id="26629" name="Рисунок 4" descr="DSCN8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4" r="15094"/>
          <a:stretch>
            <a:fillRect/>
          </a:stretch>
        </p:blipFill>
        <p:spPr bwMode="auto">
          <a:xfrm>
            <a:off x="4850854" y="188640"/>
            <a:ext cx="41433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2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N7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DSCN78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95811"/>
            <a:ext cx="406876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428625" y="1357313"/>
            <a:ext cx="37861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 smtClean="0">
                <a:solidFill>
                  <a:schemeClr val="tx2"/>
                </a:solidFill>
                <a:latin typeface="Cansellarist" panose="02000500000000020004" pitchFamily="2" charset="0"/>
              </a:rPr>
              <a:t>Развитие мелкой моторики</a:t>
            </a:r>
          </a:p>
        </p:txBody>
      </p:sp>
      <p:pic>
        <p:nvPicPr>
          <p:cNvPr id="5" name="Picture 5" descr="6мелкая мотор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0367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0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331640" y="1163616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 t="17130" r="16492"/>
          <a:stretch>
            <a:fillRect/>
          </a:stretch>
        </p:blipFill>
        <p:spPr bwMode="auto">
          <a:xfrm>
            <a:off x="864543" y="3989716"/>
            <a:ext cx="3563441" cy="265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 l="13500"/>
          <a:stretch>
            <a:fillRect/>
          </a:stretch>
        </p:blipFill>
        <p:spPr bwMode="auto">
          <a:xfrm>
            <a:off x="5292080" y="3645024"/>
            <a:ext cx="3456384" cy="299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t="6098" r="8906"/>
          <a:stretch>
            <a:fillRect/>
          </a:stretch>
        </p:blipFill>
        <p:spPr bwMode="auto">
          <a:xfrm>
            <a:off x="6894812" y="764704"/>
            <a:ext cx="146694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 descr="E:\Голубь мира. Обласов Артём. Буракова Е.В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5375" y="1628800"/>
            <a:ext cx="1242138" cy="1656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86081" y="247849"/>
            <a:ext cx="2969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chemeClr val="tx2"/>
                </a:solidFill>
                <a:latin typeface="Cansellarist" panose="02000500000000020004" pitchFamily="2" charset="0"/>
              </a:rPr>
              <a:t>Социальные акции</a:t>
            </a:r>
          </a:p>
        </p:txBody>
      </p:sp>
    </p:spTree>
    <p:extLst>
      <p:ext uri="{BB962C8B-B14F-4D97-AF65-F5344CB8AC3E}">
        <p14:creationId xmlns:p14="http://schemas.microsoft.com/office/powerpoint/2010/main" val="2147703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004048" y="404664"/>
            <a:ext cx="3907160" cy="293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t="13500" r="8876"/>
          <a:stretch>
            <a:fillRect/>
          </a:stretch>
        </p:blipFill>
        <p:spPr bwMode="auto">
          <a:xfrm>
            <a:off x="1000990" y="815025"/>
            <a:ext cx="3528392" cy="251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0210" y="364502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 l="26134"/>
          <a:stretch>
            <a:fillRect/>
          </a:stretch>
        </p:blipFill>
        <p:spPr bwMode="auto">
          <a:xfrm>
            <a:off x="5868144" y="3556992"/>
            <a:ext cx="315203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15616" y="81498"/>
            <a:ext cx="3426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/>
                </a:solidFill>
                <a:latin typeface="Cansellarist" panose="02000500000000020004" pitchFamily="2" charset="0"/>
              </a:rPr>
              <a:t>Коллекционирование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710826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l="9091" t="18182" r="4545"/>
          <a:stretch>
            <a:fillRect/>
          </a:stretch>
        </p:blipFill>
        <p:spPr bwMode="auto">
          <a:xfrm>
            <a:off x="611560" y="1268760"/>
            <a:ext cx="3532608" cy="251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11250"/>
            <a:ext cx="2827040" cy="21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58259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9425" t="13954"/>
          <a:stretch>
            <a:fillRect/>
          </a:stretch>
        </p:blipFill>
        <p:spPr bwMode="auto">
          <a:xfrm>
            <a:off x="3923928" y="3068960"/>
            <a:ext cx="3217050" cy="258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 l="6367" t="4121" r="9259" b="3630"/>
          <a:stretch>
            <a:fillRect/>
          </a:stretch>
        </p:blipFill>
        <p:spPr bwMode="auto">
          <a:xfrm rot="10800000">
            <a:off x="6876256" y="4941167"/>
            <a:ext cx="2160240" cy="177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43608" y="11663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/>
                </a:solidFill>
                <a:latin typeface="Cansellarist" panose="02000500000000020004" pitchFamily="2" charset="0"/>
              </a:rPr>
              <a:t>Проектная, познавательно – исследовательская и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/>
                </a:solidFill>
                <a:latin typeface="Cansellarist" panose="02000500000000020004" pitchFamily="2" charset="0"/>
              </a:rPr>
              <a:t>культурно – досуговая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228959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11812" b="21251"/>
          <a:stretch>
            <a:fillRect/>
          </a:stretch>
        </p:blipFill>
        <p:spPr bwMode="auto">
          <a:xfrm>
            <a:off x="4178424" y="3429000"/>
            <a:ext cx="483832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764704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419872" y="118373"/>
            <a:ext cx="18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Cansellarist" panose="02000500000000020004" pitchFamily="2" charset="0"/>
              </a:rPr>
              <a:t>Экскурсии</a:t>
            </a:r>
            <a:endParaRPr lang="ru-RU" sz="2400" dirty="0">
              <a:solidFill>
                <a:schemeClr val="tx2"/>
              </a:solidFill>
              <a:latin typeface="Cansellaris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53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488"/>
            <a:ext cx="78867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sellarist" panose="02000500000000020004" pitchFamily="2" charset="0"/>
              </a:rPr>
              <a:t>Участие в конкурсах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sellarist" panose="02000500000000020004" pitchFamily="2" charset="0"/>
            </a:endParaRPr>
          </a:p>
        </p:txBody>
      </p:sp>
      <p:pic>
        <p:nvPicPr>
          <p:cNvPr id="8" name="Picture 2" descr="C:\Users\lena\Desktop\IMG-20190321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7440"/>
            <a:ext cx="3960439" cy="3011600"/>
          </a:xfrm>
          <a:prstGeom prst="rect">
            <a:avLst/>
          </a:prstGeom>
          <a:noFill/>
          <a:ln w="57150">
            <a:solidFill>
              <a:srgbClr val="FF99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ena\Desktop\IMG-20190321-WA00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88177" cy="2939250"/>
          </a:xfrm>
          <a:prstGeom prst="rect">
            <a:avLst/>
          </a:prstGeom>
          <a:noFill/>
          <a:ln w="57150">
            <a:solidFill>
              <a:srgbClr val="FF99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583531"/>
            <a:ext cx="4316169" cy="29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Участие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воспитанников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 конкурсах различного уровня: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всероссийские - виртуальные творческие конкурсы детей с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ОВЗ «Новогодний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фейерверк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(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2015 год, диплом 2 степени), «Новогодний фейерверк»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2015 год, диплом 3 степени); «Осенняя мозаика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(2016 год, диплом 2 степени), «Новогодняя шкатулка», (2017 год, диплом 2 степени);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05064"/>
            <a:ext cx="3816424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«Осеннее волшебство - 2018»,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2018 год, диплом 1 степени); районные – праздник поэзии «Звездочки» для дошкольников в рамках Городского стратегического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Подпроекта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«Одаренные дети», Фестиваль «Здоровье» - 2019.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221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sellarist" panose="02000500000000020004" pitchFamily="2" charset="0"/>
              </a:rPr>
              <a:t>Патриотическое воспитание</a:t>
            </a:r>
            <a:endParaRPr lang="ru-RU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sellarist" panose="02000500000000020004" pitchFamily="2" charset="0"/>
            </a:endParaRPr>
          </a:p>
        </p:txBody>
      </p:sp>
      <p:pic>
        <p:nvPicPr>
          <p:cNvPr id="4" name="Picture 6" descr="I:\Новая папка\IMG_1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708400" cy="278384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5" name="Picture 5" descr="I:\Новая папка\P5040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454" y="1268760"/>
            <a:ext cx="3885523" cy="291640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6" name="Picture 4" descr="I:\Новая папка\P5040277.JPG"/>
          <p:cNvPicPr>
            <a:picLocks noChangeAspect="1" noChangeArrowheads="1"/>
          </p:cNvPicPr>
          <p:nvPr/>
        </p:nvPicPr>
        <p:blipFill>
          <a:blip r:embed="rId4" cstate="print"/>
          <a:srcRect t="7678"/>
          <a:stretch>
            <a:fillRect/>
          </a:stretch>
        </p:blipFill>
        <p:spPr bwMode="auto">
          <a:xfrm>
            <a:off x="5004048" y="3933056"/>
            <a:ext cx="3941359" cy="273117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1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3" y="116632"/>
            <a:ext cx="8229600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Cansellarist" panose="02000500000000020004" pitchFamily="2" charset="0"/>
                <a:cs typeface="Times New Roman" pitchFamily="18" charset="0"/>
              </a:rPr>
              <a:t>Взаимодействие с родителями</a:t>
            </a:r>
            <a:endParaRPr lang="ru-RU" sz="3200" b="1" i="1" dirty="0">
              <a:solidFill>
                <a:schemeClr val="tx2"/>
              </a:solidFill>
              <a:latin typeface="Cansellarist" panose="02000500000000020004" pitchFamily="2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504" y="764704"/>
            <a:ext cx="3960813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764" y="3789040"/>
            <a:ext cx="3673475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lum bright="30000" contrast="30000"/>
          </a:blip>
          <a:srcRect l="8423" t="19655"/>
          <a:stretch>
            <a:fillRect/>
          </a:stretch>
        </p:blipFill>
        <p:spPr bwMode="auto">
          <a:xfrm>
            <a:off x="5004048" y="4077072"/>
            <a:ext cx="4006850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48064" y="1209134"/>
            <a:ext cx="3862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  <a:ea typeface="Calibri"/>
              </a:rPr>
              <a:t>Взаимодействие с родителями строятся на основе ответственных и партнерских отношений</a:t>
            </a:r>
            <a:r>
              <a:rPr lang="ru-RU" dirty="0" smtClean="0">
                <a:latin typeface="Times New Roman"/>
                <a:ea typeface="Calibri"/>
              </a:rPr>
              <a:t>.</a:t>
            </a:r>
          </a:p>
          <a:p>
            <a:pPr algn="just"/>
            <a:r>
              <a:rPr lang="ru-RU" dirty="0" smtClean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Используются разнообразные формы работы: родительские собрания, круглые столы, мастер-классы, викторины, творческие конкурсы, </a:t>
            </a:r>
            <a:r>
              <a:rPr lang="ru-RU" dirty="0" smtClean="0">
                <a:latin typeface="Times New Roman"/>
                <a:ea typeface="Calibri"/>
              </a:rPr>
              <a:t>выставки, проекты, консультации.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812"/>
          <a:stretch>
            <a:fillRect/>
          </a:stretch>
        </p:blipFill>
        <p:spPr bwMode="auto">
          <a:xfrm>
            <a:off x="4769296" y="292952"/>
            <a:ext cx="4123184" cy="35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20250" t="8298"/>
          <a:stretch>
            <a:fillRect/>
          </a:stretch>
        </p:blipFill>
        <p:spPr bwMode="auto">
          <a:xfrm>
            <a:off x="827584" y="2053697"/>
            <a:ext cx="3816424" cy="329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 l="19857" t="40499" r="23894"/>
          <a:stretch>
            <a:fillRect/>
          </a:stretch>
        </p:blipFill>
        <p:spPr bwMode="auto">
          <a:xfrm>
            <a:off x="5148064" y="3877597"/>
            <a:ext cx="3761123" cy="281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2003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64087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Cansellarist" panose="02000500000000020004" pitchFamily="2" charset="0"/>
                <a:cs typeface="Times New Roman" panose="02020603050405020304" pitchFamily="18" charset="0"/>
              </a:rPr>
              <a:t>Режим работы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7.30 ч. до 18.00 ч. (10,5 ч. пребывание детей)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понедельника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пятницу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70C0"/>
                </a:solidFill>
                <a:latin typeface="Cansellarist" panose="02000500000000020004" pitchFamily="2" charset="0"/>
                <a:cs typeface="Times New Roman" panose="02020603050405020304" pitchFamily="18" charset="0"/>
              </a:rPr>
              <a:t>Выходные дни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воскресенье, праздничные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</a:t>
            </a:r>
          </a:p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70C0"/>
                </a:solidFill>
                <a:latin typeface="Cansellarist" panose="02000500000000020004" pitchFamily="2" charset="0"/>
                <a:cs typeface="Times New Roman" panose="02020603050405020304" pitchFamily="18" charset="0"/>
              </a:rPr>
              <a:t>Приём детей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детский сад компенсирующего вида № 356 комплектуется детьми в возрасте от 4 до 7 лет. Прием детей в МБДОУ осуществляется на основании: распоряжения Департамента образования Администрации города Екатеринбурга, медицинских документов, заявления родителей (законных представителей), протокола психолого-медико-педагогической комиссии специализированных аккредитованных центров с указанием рекомендаций для обучения ребенка в специальном (коррекционном) дошкольном образовательном учреждении для детей с тяжелыми нарушениями речи.</a:t>
            </a:r>
          </a:p>
        </p:txBody>
      </p:sp>
    </p:spTree>
    <p:extLst>
      <p:ext uri="{BB962C8B-B14F-4D97-AF65-F5344CB8AC3E}">
        <p14:creationId xmlns:p14="http://schemas.microsoft.com/office/powerpoint/2010/main" val="18412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IMG_0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5" y="404664"/>
            <a:ext cx="4051722" cy="295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IMG_0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43"/>
            <a:ext cx="3860661" cy="295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IMG_00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8" y="3874492"/>
            <a:ext cx="3993780" cy="284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IMG_00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664606" cy="273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8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64087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2"/>
                </a:solidFill>
                <a:latin typeface="Cansellarist" panose="02000500000000020004" pitchFamily="2" charset="0"/>
              </a:rPr>
              <a:t>Основная цель 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психолого-медико-педагогического сопровождения детей дошкольного возраста с отклонениями в физическом и (или) психическом развитии, оказание квалифицированной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физическом и (или) психическом развитии детей дошкольного возраста, подготовка их к освоению программ начального обучения, создание равных стартовых возможностей для обучения в общеобразовательной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84984"/>
            <a:ext cx="4018084" cy="34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88640"/>
            <a:ext cx="4701208" cy="30963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функционирует 5 групповых ячеек, в каждой из которых имеются игровое, спальное помещение, туалетная комната, помещение для приема детей, буфетная; групповые помещения оборудованы необходимым количеством мебели, которая промаркирована и соответствует возрастным особенностям детей.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685009"/>
            <a:ext cx="4080453" cy="306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55259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3165660"/>
            <a:ext cx="3999525" cy="29996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522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6242" r="4409" b="5650"/>
          <a:stretch/>
        </p:blipFill>
        <p:spPr bwMode="auto">
          <a:xfrm>
            <a:off x="5508104" y="620688"/>
            <a:ext cx="3413719" cy="2568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10" name="WordArt 3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395536" y="487"/>
            <a:ext cx="8229600" cy="724942"/>
          </a:xfrm>
          <a:prstGeom prst="rect">
            <a:avLst/>
          </a:prstGeom>
          <a:ln>
            <a:noFill/>
          </a:ln>
        </p:spPr>
        <p:txBody>
          <a:bodyPr wrap="none" fromWordArt="1"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1F497D"/>
                </a:solidFill>
                <a:latin typeface="Cansellarist" panose="02000500000000020004" pitchFamily="2" charset="0"/>
                <a:ea typeface="+mn-ea"/>
                <a:cs typeface="+mn-cs"/>
              </a:rPr>
              <a:t>Кабинеты специалистов</a:t>
            </a:r>
            <a:endParaRPr lang="ru-RU" sz="3600" dirty="0">
              <a:solidFill>
                <a:srgbClr val="1F497D"/>
              </a:solidFill>
              <a:latin typeface="Cansellarist" panose="02000500000000020004" pitchFamily="2" charset="0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54715"/>
            <a:ext cx="3600400" cy="2700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4931" y="4221088"/>
            <a:ext cx="3312368" cy="24842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221088"/>
            <a:ext cx="3312368" cy="24842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647036" y="3297758"/>
            <a:ext cx="8310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имеются кабинеты: кабинет заведующего, методический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музыкально-спортивный зал, кабинет педагога - психолога и учителя-дефектолога, 5 кабинетов для работы учителей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4421" y="692696"/>
            <a:ext cx="83529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педагоги с большим педагогическим опытом: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50 % имеют педагогический стаж более 20 лет,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40 % имеют стаж от 10 до 20 лет работы,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 имеют стаж от 5  до 10 лет.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Непрерывность профессионального развития педагогических работников обеспечивается освоением работниками дополнительных профессиональных образовательных программ профессиональной переподготовки или повышения квалификации.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профессионального мастерства педагогов достаточно высокий, педагоги повышают свой профессиональный уровень, взаимодействуя с методической службой города: ИРО Свердловской области,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УрГПУ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МБУ ИМЦ «Развивающее образование», МБУ ИМЦ «Екатеринбургский дом учителя», а также посредством самообразования, взаимоконтроля внутри педагогического коллектива.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6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1152128" cy="172836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nsellarist" panose="02000500000000020004" pitchFamily="2" charset="0"/>
              </a:rPr>
              <a:t>Воспитатели</a:t>
            </a:r>
            <a:endParaRPr lang="ru-RU" dirty="0">
              <a:latin typeface="Cansellarist" panose="02000500000000020004" pitchFamily="2" charset="0"/>
            </a:endParaRP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4" y="4731901"/>
            <a:ext cx="1268288" cy="1688635"/>
          </a:xfrm>
          <a:prstGeom prst="rect">
            <a:avLst/>
          </a:prstGeom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9" y="4731901"/>
            <a:ext cx="1152127" cy="1728365"/>
          </a:xfrm>
          <a:prstGeom prst="rect">
            <a:avLst/>
          </a:prstGeom>
        </p:spPr>
      </p:pic>
      <p:pic>
        <p:nvPicPr>
          <p:cNvPr id="9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53778"/>
            <a:ext cx="1152127" cy="1728365"/>
          </a:xfrm>
          <a:prstGeom prst="rect">
            <a:avLst/>
          </a:prstGeom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65" y="2788716"/>
            <a:ext cx="1150597" cy="1728365"/>
          </a:xfrm>
          <a:prstGeom prst="rect">
            <a:avLst/>
          </a:prstGeom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4" y="764703"/>
            <a:ext cx="1152127" cy="1728365"/>
          </a:xfrm>
          <a:prstGeom prst="rect">
            <a:avLst/>
          </a:prstGeom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1777826" y="779262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Санькова Елена </a:t>
            </a:r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Викторона</a:t>
            </a:r>
            <a:endParaRPr lang="ru-RU" dirty="0" smtClean="0">
              <a:solidFill>
                <a:srgbClr val="002060"/>
              </a:solidFill>
              <a:latin typeface="Cansellarist" panose="02000500000000020004" pitchFamily="2" charset="0"/>
            </a:endParaRPr>
          </a:p>
          <a:p>
            <a:r>
              <a:rPr lang="ru-RU" sz="4000" dirty="0">
                <a:latin typeface="Cansellarist" panose="02000500000000020004" pitchFamily="2" charset="0"/>
              </a:rPr>
              <a:t>в</a:t>
            </a:r>
            <a:r>
              <a:rPr lang="ru-RU" sz="4000" dirty="0" smtClean="0">
                <a:latin typeface="Cansellarist" panose="02000500000000020004" pitchFamily="2" charset="0"/>
              </a:rPr>
              <a:t>ысшая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1907381" y="2751295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Карамышева Галина Ефимовна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6012160" y="779263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Сидоренкова Элен </a:t>
            </a:r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Геннадтевна</a:t>
            </a:r>
            <a:endParaRPr lang="ru-RU" dirty="0" smtClean="0">
              <a:solidFill>
                <a:srgbClr val="002060"/>
              </a:solidFill>
              <a:latin typeface="Cansellarist" panose="02000500000000020004" pitchFamily="2" charset="0"/>
            </a:endParaRP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6012160" y="2811371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Малахова Наталья Юрьевна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6017890" y="4706731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Зайцева Юлия Вадимовна</a:t>
            </a:r>
          </a:p>
          <a:p>
            <a:r>
              <a:rPr lang="ru-RU" sz="4000" dirty="0" smtClean="0">
                <a:latin typeface="Cansellarist" panose="02000500000000020004" pitchFamily="2" charset="0"/>
              </a:rPr>
              <a:t>первая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1777826" y="4869160"/>
            <a:ext cx="2655912" cy="171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  <a:latin typeface="Cansellarist" panose="02000500000000020004" pitchFamily="2" charset="0"/>
              </a:rPr>
              <a:t>Машанова</a:t>
            </a:r>
            <a:r>
              <a:rPr lang="ru-RU" dirty="0" smtClean="0">
                <a:solidFill>
                  <a:srgbClr val="002060"/>
                </a:solidFill>
                <a:latin typeface="Cansellarist" panose="02000500000000020004" pitchFamily="2" charset="0"/>
              </a:rPr>
              <a:t> Екатерина Алексеевна</a:t>
            </a:r>
          </a:p>
          <a:p>
            <a:r>
              <a:rPr lang="ru-RU" sz="4000" dirty="0">
                <a:latin typeface="Cansellarist" panose="02000500000000020004" pitchFamily="2" charset="0"/>
              </a:rPr>
              <a:t>в</a:t>
            </a:r>
            <a:r>
              <a:rPr lang="ru-RU" sz="4000" dirty="0" smtClean="0">
                <a:latin typeface="Cansellarist" panose="02000500000000020004" pitchFamily="2" charset="0"/>
              </a:rPr>
              <a:t>ысшая квалификационная категория</a:t>
            </a:r>
            <a:endParaRPr lang="ru-RU" sz="4000" dirty="0">
              <a:latin typeface="Cansellaris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</TotalTime>
  <Words>1196</Words>
  <Application>Microsoft Office PowerPoint</Application>
  <PresentationFormat>Экран (4:3)</PresentationFormat>
  <Paragraphs>113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Cansellarist</vt:lpstr>
      <vt:lpstr>Haettenschweiler</vt:lpstr>
      <vt:lpstr>Roboto Cn</vt:lpstr>
      <vt:lpstr>Segoe UI</vt:lpstr>
      <vt:lpstr>Segoe UI Historic</vt:lpstr>
      <vt:lpstr>Segoe UI Light</vt:lpstr>
      <vt:lpstr>Times New Roman</vt:lpstr>
      <vt:lpstr>Тема Office</vt:lpstr>
      <vt:lpstr>Муниципальное бюджетное дошкольное образовательное учреждение – детский сад компенсирующего вида № 356 Управления образования Верх-Исетского района  Департамента образования Администрации города Екатеринбурга</vt:lpstr>
      <vt:lpstr>Историческая справка 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Кабинеты специалистов</vt:lpstr>
      <vt:lpstr>Презентация PowerPoint</vt:lpstr>
      <vt:lpstr>Воспитатели</vt:lpstr>
      <vt:lpstr>Специалисты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Речевое развитие </vt:lpstr>
      <vt:lpstr>Презентация PowerPoint</vt:lpstr>
      <vt:lpstr>Познавательное развитие</vt:lpstr>
      <vt:lpstr> </vt:lpstr>
      <vt:lpstr>Созданы условия для развития музыкального творчества детей во время занятий по музыкальной деятельности, в процессе  которой у детей развиваются певческие навыки, ритмические движения, элементарные умения игры на музыкальных инструментах.</vt:lpstr>
      <vt:lpstr>Большое значение педагоги придают исполнительскому творчеству детей: исполнение различных ролей в спектаклях и постановках, выразительное чтение, драматизация и др. в соответствии с индивидуальными возможностями, способностями и интересами дошкольников..</vt:lpstr>
      <vt:lpstr>Театрализованные праздники </vt:lpstr>
      <vt:lpstr>Презентация PowerPoint</vt:lpstr>
      <vt:lpstr>Презентация PowerPoint</vt:lpstr>
      <vt:lpstr>Физическое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конкурсах</vt:lpstr>
      <vt:lpstr>Патриотическое воспитание</vt:lpstr>
      <vt:lpstr>Взаимодействие с родителями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user</cp:lastModifiedBy>
  <cp:revision>59</cp:revision>
  <dcterms:created xsi:type="dcterms:W3CDTF">2014-10-17T02:15:58Z</dcterms:created>
  <dcterms:modified xsi:type="dcterms:W3CDTF">2020-04-09T08:08:59Z</dcterms:modified>
</cp:coreProperties>
</file>